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1"/>
  </p:notesMasterIdLst>
  <p:sldIdLst>
    <p:sldId id="257" r:id="rId2"/>
    <p:sldId id="555" r:id="rId3"/>
    <p:sldId id="484" r:id="rId4"/>
    <p:sldId id="267" r:id="rId5"/>
    <p:sldId id="268" r:id="rId6"/>
    <p:sldId id="971" r:id="rId7"/>
    <p:sldId id="972" r:id="rId8"/>
    <p:sldId id="973" r:id="rId9"/>
    <p:sldId id="977" r:id="rId10"/>
    <p:sldId id="559" r:id="rId11"/>
    <p:sldId id="578" r:id="rId12"/>
    <p:sldId id="630" r:id="rId13"/>
    <p:sldId id="562" r:id="rId14"/>
    <p:sldId id="576" r:id="rId15"/>
    <p:sldId id="575" r:id="rId16"/>
    <p:sldId id="637" r:id="rId17"/>
    <p:sldId id="638" r:id="rId18"/>
    <p:sldId id="569" r:id="rId19"/>
    <p:sldId id="577" r:id="rId20"/>
    <p:sldId id="673" r:id="rId21"/>
    <p:sldId id="570" r:id="rId22"/>
    <p:sldId id="572" r:id="rId23"/>
    <p:sldId id="573" r:id="rId24"/>
    <p:sldId id="574" r:id="rId25"/>
    <p:sldId id="580" r:id="rId26"/>
    <p:sldId id="563" r:id="rId27"/>
    <p:sldId id="579" r:id="rId28"/>
    <p:sldId id="566" r:id="rId29"/>
    <p:sldId id="974" r:id="rId30"/>
    <p:sldId id="584" r:id="rId31"/>
    <p:sldId id="585" r:id="rId32"/>
    <p:sldId id="586" r:id="rId33"/>
    <p:sldId id="587" r:id="rId34"/>
    <p:sldId id="588" r:id="rId35"/>
    <p:sldId id="589" r:id="rId36"/>
    <p:sldId id="564" r:id="rId37"/>
    <p:sldId id="591" r:id="rId38"/>
    <p:sldId id="565" r:id="rId39"/>
    <p:sldId id="592" r:id="rId40"/>
    <p:sldId id="644" r:id="rId41"/>
    <p:sldId id="568" r:id="rId42"/>
    <p:sldId id="640" r:id="rId43"/>
    <p:sldId id="976" r:id="rId44"/>
    <p:sldId id="639" r:id="rId45"/>
    <p:sldId id="975" r:id="rId46"/>
    <p:sldId id="978" r:id="rId47"/>
    <p:sldId id="981" r:id="rId48"/>
    <p:sldId id="979" r:id="rId49"/>
    <p:sldId id="642" r:id="rId50"/>
    <p:sldId id="962" r:id="rId51"/>
    <p:sldId id="987" r:id="rId52"/>
    <p:sldId id="988" r:id="rId53"/>
    <p:sldId id="305" r:id="rId54"/>
    <p:sldId id="306" r:id="rId55"/>
    <p:sldId id="489" r:id="rId56"/>
    <p:sldId id="307" r:id="rId57"/>
    <p:sldId id="964" r:id="rId58"/>
    <p:sldId id="310" r:id="rId59"/>
    <p:sldId id="311" r:id="rId60"/>
    <p:sldId id="312" r:id="rId61"/>
    <p:sldId id="491" r:id="rId62"/>
    <p:sldId id="989" r:id="rId63"/>
    <p:sldId id="313" r:id="rId64"/>
    <p:sldId id="320" r:id="rId65"/>
    <p:sldId id="490" r:id="rId66"/>
    <p:sldId id="316" r:id="rId67"/>
    <p:sldId id="321" r:id="rId68"/>
    <p:sldId id="990" r:id="rId69"/>
    <p:sldId id="322" r:id="rId70"/>
    <p:sldId id="486" r:id="rId71"/>
    <p:sldId id="323" r:id="rId72"/>
    <p:sldId id="327" r:id="rId73"/>
    <p:sldId id="328" r:id="rId74"/>
    <p:sldId id="329" r:id="rId75"/>
    <p:sldId id="347" r:id="rId76"/>
    <p:sldId id="991" r:id="rId77"/>
    <p:sldId id="351" r:id="rId78"/>
    <p:sldId id="552" r:id="rId79"/>
    <p:sldId id="352" r:id="rId80"/>
    <p:sldId id="553" r:id="rId81"/>
    <p:sldId id="554" r:id="rId82"/>
    <p:sldId id="353" r:id="rId83"/>
    <p:sldId id="992" r:id="rId84"/>
    <p:sldId id="354" r:id="rId85"/>
    <p:sldId id="556" r:id="rId86"/>
    <p:sldId id="893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993" r:id="rId99"/>
    <p:sldId id="386" r:id="rId100"/>
    <p:sldId id="387" r:id="rId101"/>
    <p:sldId id="388" r:id="rId102"/>
    <p:sldId id="389" r:id="rId103"/>
    <p:sldId id="994" r:id="rId104"/>
    <p:sldId id="807" r:id="rId105"/>
    <p:sldId id="810" r:id="rId106"/>
    <p:sldId id="811" r:id="rId107"/>
    <p:sldId id="812" r:id="rId108"/>
    <p:sldId id="813" r:id="rId109"/>
    <p:sldId id="814" r:id="rId110"/>
    <p:sldId id="815" r:id="rId111"/>
    <p:sldId id="816" r:id="rId112"/>
    <p:sldId id="817" r:id="rId113"/>
    <p:sldId id="818" r:id="rId114"/>
    <p:sldId id="819" r:id="rId115"/>
    <p:sldId id="820" r:id="rId116"/>
    <p:sldId id="821" r:id="rId117"/>
    <p:sldId id="822" r:id="rId118"/>
    <p:sldId id="823" r:id="rId119"/>
    <p:sldId id="824" r:id="rId120"/>
    <p:sldId id="825" r:id="rId121"/>
    <p:sldId id="826" r:id="rId122"/>
    <p:sldId id="827" r:id="rId123"/>
    <p:sldId id="828" r:id="rId124"/>
    <p:sldId id="829" r:id="rId125"/>
    <p:sldId id="830" r:id="rId126"/>
    <p:sldId id="831" r:id="rId127"/>
    <p:sldId id="832" r:id="rId128"/>
    <p:sldId id="833" r:id="rId129"/>
    <p:sldId id="834" r:id="rId130"/>
    <p:sldId id="896" r:id="rId131"/>
    <p:sldId id="835" r:id="rId132"/>
    <p:sldId id="836" r:id="rId133"/>
    <p:sldId id="837" r:id="rId134"/>
    <p:sldId id="838" r:id="rId135"/>
    <p:sldId id="839" r:id="rId136"/>
    <p:sldId id="840" r:id="rId137"/>
    <p:sldId id="841" r:id="rId138"/>
    <p:sldId id="842" r:id="rId139"/>
    <p:sldId id="843" r:id="rId140"/>
    <p:sldId id="844" r:id="rId141"/>
    <p:sldId id="845" r:id="rId142"/>
    <p:sldId id="846" r:id="rId143"/>
    <p:sldId id="847" r:id="rId144"/>
    <p:sldId id="848" r:id="rId145"/>
    <p:sldId id="849" r:id="rId146"/>
    <p:sldId id="850" r:id="rId147"/>
    <p:sldId id="851" r:id="rId148"/>
    <p:sldId id="852" r:id="rId149"/>
    <p:sldId id="853" r:id="rId150"/>
    <p:sldId id="855" r:id="rId151"/>
    <p:sldId id="856" r:id="rId152"/>
    <p:sldId id="857" r:id="rId153"/>
    <p:sldId id="858" r:id="rId154"/>
    <p:sldId id="859" r:id="rId155"/>
    <p:sldId id="860" r:id="rId156"/>
    <p:sldId id="861" r:id="rId157"/>
    <p:sldId id="862" r:id="rId158"/>
    <p:sldId id="872" r:id="rId159"/>
    <p:sldId id="874" r:id="rId160"/>
    <p:sldId id="995" r:id="rId161"/>
    <p:sldId id="875" r:id="rId162"/>
    <p:sldId id="876" r:id="rId163"/>
    <p:sldId id="877" r:id="rId164"/>
    <p:sldId id="878" r:id="rId165"/>
    <p:sldId id="879" r:id="rId166"/>
    <p:sldId id="880" r:id="rId167"/>
    <p:sldId id="881" r:id="rId168"/>
    <p:sldId id="882" r:id="rId169"/>
    <p:sldId id="883" r:id="rId170"/>
    <p:sldId id="886" r:id="rId171"/>
    <p:sldId id="898" r:id="rId172"/>
    <p:sldId id="899" r:id="rId173"/>
    <p:sldId id="888" r:id="rId174"/>
    <p:sldId id="887" r:id="rId175"/>
    <p:sldId id="901" r:id="rId176"/>
    <p:sldId id="900" r:id="rId177"/>
    <p:sldId id="902" r:id="rId178"/>
    <p:sldId id="903" r:id="rId179"/>
    <p:sldId id="904" r:id="rId180"/>
    <p:sldId id="905" r:id="rId181"/>
    <p:sldId id="906" r:id="rId182"/>
    <p:sldId id="907" r:id="rId183"/>
    <p:sldId id="908" r:id="rId184"/>
    <p:sldId id="909" r:id="rId185"/>
    <p:sldId id="912" r:id="rId186"/>
    <p:sldId id="913" r:id="rId187"/>
    <p:sldId id="914" r:id="rId188"/>
    <p:sldId id="915" r:id="rId189"/>
    <p:sldId id="916" r:id="rId190"/>
    <p:sldId id="917" r:id="rId191"/>
    <p:sldId id="918" r:id="rId192"/>
    <p:sldId id="919" r:id="rId193"/>
    <p:sldId id="920" r:id="rId194"/>
    <p:sldId id="921" r:id="rId195"/>
    <p:sldId id="922" r:id="rId196"/>
    <p:sldId id="924" r:id="rId197"/>
    <p:sldId id="925" r:id="rId198"/>
    <p:sldId id="927" r:id="rId199"/>
    <p:sldId id="926" r:id="rId200"/>
    <p:sldId id="928" r:id="rId201"/>
    <p:sldId id="930" r:id="rId202"/>
    <p:sldId id="929" r:id="rId203"/>
    <p:sldId id="931" r:id="rId204"/>
    <p:sldId id="969" r:id="rId205"/>
    <p:sldId id="970" r:id="rId206"/>
    <p:sldId id="968" r:id="rId207"/>
    <p:sldId id="940" r:id="rId208"/>
    <p:sldId id="939" r:id="rId209"/>
    <p:sldId id="641" r:id="rId2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7"/>
    <p:restoredTop sz="94647"/>
  </p:normalViewPr>
  <p:slideViewPr>
    <p:cSldViewPr snapToGrid="0" snapToObjects="1" showGuides="1">
      <p:cViewPr>
        <p:scale>
          <a:sx n="100" d="100"/>
          <a:sy n="100" d="100"/>
        </p:scale>
        <p:origin x="-152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725F4-F3D6-5D4E-8504-0FF3431D335D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950BD-8C06-5C49-A13B-6C0C0813E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050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2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3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knowledgebase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 ask one user 100 questions, the 100 responses you will generate are not independent because the same user representation will be </a:t>
            </a:r>
            <a:r>
              <a:rPr lang="en-US" baseline="0" dirty="0" err="1"/>
              <a:t>incoproaated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2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speaker-addressee interaction patterns within the conversation.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speaker,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addresse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9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to measure the ease of answering a generated turn by using the negative log likelihood of </a:t>
            </a:r>
            <a:r>
              <a:rPr lang="en-US" dirty="0" err="1"/>
              <a:t>reponding</a:t>
            </a:r>
            <a:r>
              <a:rPr lang="en-US" dirty="0"/>
              <a:t> to that utterance with a dull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91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53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7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0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</a:t>
            </a:r>
            <a:r>
              <a:rPr lang="en-US" dirty="0" err="1"/>
              <a:t>unreasoble</a:t>
            </a:r>
            <a:r>
              <a:rPr lang="en-US" baseline="0" dirty="0"/>
              <a:t> to generate .    Developing a </a:t>
            </a:r>
            <a:r>
              <a:rPr lang="en-US" baseline="0" dirty="0" err="1"/>
              <a:t>chatbot</a:t>
            </a:r>
            <a:r>
              <a:rPr lang="en-US" baseline="0" dirty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2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</a:t>
            </a:r>
            <a:r>
              <a:rPr lang="en-US" dirty="0" err="1"/>
              <a:t>unreasoble</a:t>
            </a:r>
            <a:r>
              <a:rPr lang="en-US" baseline="0" dirty="0"/>
              <a:t> to generate .    Developing a </a:t>
            </a:r>
            <a:r>
              <a:rPr lang="en-US" baseline="0" dirty="0" err="1"/>
              <a:t>chatbot</a:t>
            </a:r>
            <a:r>
              <a:rPr lang="en-US" baseline="0" dirty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9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8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DC5D-B589-BF4A-8CF4-FB95DB54D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C7F48-4F79-5F46-8C16-4284AD084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D9B63-2BD7-714F-A9FF-4F2530C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F5B5-B155-E647-B5F2-646AECD8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84F4-9C75-CC42-946B-DCD3091E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58D2-1852-744C-9A79-E81A8FC1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07927-DCBE-A74E-9891-597626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BF68-93DA-554C-BBA2-9553BD62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EE0A-81EE-B349-878A-ACFFEE04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C87A1-C3B2-2F4F-9EF3-7029313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DE05E-76C3-884D-B58C-F4D2E3504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2A15-E64B-C74A-B84B-7E07A4A4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918-3220-1943-A0F4-25A5D1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CB70-5ED4-FE4A-B5BF-40A0925A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0642-E3E5-CF4C-9CCE-FF865EB9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DE10-76FD-C24A-855E-B1FB317E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4552-5727-9645-AA01-A94088703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B3A7C-7AE5-9547-A136-140259FF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898B-49D6-DB46-8942-78935BA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FFE08-E90B-5D41-B67F-03378244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8A73-DAAC-4647-9425-F74758E2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8FE3-BCC4-9B4F-B07F-67BF45DA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5E91-BD3E-E54B-A85B-B771CAAC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164F-CD2F-BE4C-A1E3-5E42C0C5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C986-9A40-C849-ADDE-DFEA66C4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0A2F-D3F9-1E43-A72C-785A8524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F4BA-6025-5949-AA7C-5813F64DB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FD9E-6A22-F34E-9169-E3FC92120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20ADA-1CED-3D47-98C7-DC0713E2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1EEB-46C7-1C44-A73C-70889181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C055A-04BB-EC46-850E-94D4EC68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8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D251-B38B-9541-B9B8-6A938894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9ED-0C0C-EC46-9505-268B753E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09961-94C8-4D4B-A4C5-89966CC88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312BF-ED90-0841-AC67-01D4D577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CE5C3-4AD0-734E-98EE-FD1CC1921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8348E-02FD-D44A-A6B4-33D69922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06053-6EB1-7944-8FD3-7DDE0897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78970-3DF0-8740-8FCE-B0ADD144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7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76A2-398B-274B-A169-EFF1F561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94CA7-A891-AC43-A40D-3C585C4E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8E62E-97B9-6C4D-A785-9707F811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5A43-2CF6-5643-8E34-1106D890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7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79992-8344-F344-8144-37FB5D3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2BA7F-06B4-0F4E-BEB5-8F06E398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676FA-7424-EA4D-9A19-30C3E6CB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1B90-19FE-C649-A293-9246A248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C8F3-679F-754F-9354-14970B19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3B185-3F30-9C47-8BD3-8E6E18B38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2A52B-ADAB-A242-89FD-2AF3B7DE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B4109-FFB8-3D48-A686-5118421F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67327-C775-C243-A1BC-50BFC53C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8411-6A37-E849-B9E8-239EA6B9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86CF8-5A75-614A-B49C-936F40C6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569B9-6104-4E47-B6EF-5B898FE6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67188-DAC1-624C-B80B-B5C4013A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A985-9029-864C-A58C-436E1669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F82-FD26-6A4E-BC8A-351036D2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98574-5767-8D4E-8C12-38A0C57A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96262-AEDA-EA40-977D-4B23ADBB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072E-039D-F548-8DA4-82C4259A2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956A-0C65-D547-BFD8-3A80AB4BA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872B-401E-0C41-91AA-FDFF9E85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5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5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5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9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comments" Target="../comments/comment11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Chit-Chat Dialogue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16,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Jiwei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65818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Microsoft Little Bing 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小冰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1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2835" y="247768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6282" y="292660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2354" y="337552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2354" y="3819591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78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0465" y="4736853"/>
            <a:ext cx="1290581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76670" y="4294593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667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46" y="2030504"/>
            <a:ext cx="4493329" cy="396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36305" y="5649197"/>
            <a:ext cx="779977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36305" y="5170770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0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responses</a:t>
            </a:r>
          </a:p>
          <a:p>
            <a:r>
              <a:rPr lang="en-US" dirty="0"/>
              <a:t>Speaker not consistent</a:t>
            </a:r>
          </a:p>
          <a:p>
            <a:r>
              <a:rPr lang="en-US" dirty="0">
                <a:solidFill>
                  <a:srgbClr val="FF0000"/>
                </a:solidFill>
              </a:rPr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976139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C6CD3-47EA-C247-9C45-D76051C0E860}"/>
              </a:ext>
            </a:extLst>
          </p:cNvPr>
          <p:cNvSpPr/>
          <p:nvPr/>
        </p:nvSpPr>
        <p:spPr>
          <a:xfrm>
            <a:off x="603683" y="6176963"/>
            <a:ext cx="6885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"Deep Reinforcement Learning for Dialogue Generation"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1475391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7752" y="2460812"/>
            <a:ext cx="835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 don’t know“ problem (</a:t>
            </a:r>
            <a:r>
              <a:rPr lang="en-US" sz="2000" dirty="0" err="1"/>
              <a:t>Sordoni</a:t>
            </a:r>
            <a:r>
              <a:rPr lang="en-US" sz="2000" dirty="0"/>
              <a:t> et al., 2015; </a:t>
            </a:r>
            <a:r>
              <a:rPr lang="en-US" sz="2000" dirty="0" err="1"/>
              <a:t>Serban</a:t>
            </a:r>
            <a:r>
              <a:rPr lang="en-US" sz="2000" dirty="0"/>
              <a:t> et al.,2015; 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46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Repetitive</a:t>
            </a:r>
            <a:r>
              <a:rPr lang="zh-CN" altLang="en-US" dirty="0"/>
              <a:t> </a:t>
            </a:r>
            <a:r>
              <a:rPr lang="en-US" altLang="zh-CN" dirty="0"/>
              <a:t>responses.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9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642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9766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24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457211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876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4865062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8839495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Repetitive</a:t>
            </a:r>
            <a:r>
              <a:rPr lang="zh-CN" altLang="en-US" dirty="0"/>
              <a:t> </a:t>
            </a:r>
            <a:r>
              <a:rPr lang="en-US" altLang="zh-CN" dirty="0"/>
              <a:t>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26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5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5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69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7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097346"/>
            <a:ext cx="1258984" cy="215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00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7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323132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449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46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1643" y="2340244"/>
            <a:ext cx="2013489" cy="1072236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1865" y="1681418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Bad Action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04153" y="5975950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Outcome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148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33306" y="5951302"/>
            <a:ext cx="288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Outcome</a:t>
            </a:r>
            <a:r>
              <a:rPr lang="zh-CN" altLang="en-US" b="1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emerge</a:t>
            </a:r>
            <a:r>
              <a:rPr lang="zh-CN" altLang="en-US" b="1" dirty="0"/>
              <a:t> </a:t>
            </a:r>
            <a:r>
              <a:rPr lang="en-US" altLang="zh-CN" b="1" dirty="0"/>
              <a:t>until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few</a:t>
            </a:r>
            <a:r>
              <a:rPr lang="zh-CN" altLang="en-US" b="1" dirty="0"/>
              <a:t> </a:t>
            </a:r>
            <a:r>
              <a:rPr lang="en-US" altLang="zh-CN" b="1" dirty="0"/>
              <a:t>turns</a:t>
            </a:r>
            <a:r>
              <a:rPr lang="zh-CN" altLang="en-US" b="1" dirty="0"/>
              <a:t> </a:t>
            </a:r>
            <a:r>
              <a:rPr lang="en-US" altLang="zh-CN" b="1" dirty="0"/>
              <a:t>later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Can reinforcement learning handle this?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8848165" y="4711483"/>
            <a:ext cx="13447" cy="12644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130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reinforcement learning handle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BBDA-CDA6-3C49-9514-420CE3AB7703}"/>
              </a:ext>
            </a:extLst>
          </p:cNvPr>
          <p:cNvSpPr txBox="1"/>
          <p:nvPr/>
        </p:nvSpPr>
        <p:spPr>
          <a:xfrm>
            <a:off x="2149663" y="2137370"/>
            <a:ext cx="7892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RL in a nutshell: you're in a </a:t>
            </a:r>
            <a:r>
              <a:rPr lang="en-US" sz="2400" u="sng" dirty="0"/>
              <a:t>state</a:t>
            </a:r>
            <a:r>
              <a:rPr lang="en-US" sz="2400" dirty="0"/>
              <a:t>, you can take some </a:t>
            </a:r>
            <a:r>
              <a:rPr lang="en-US" sz="2400" u="sng" dirty="0"/>
              <a:t>actions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at some point you get a </a:t>
            </a:r>
            <a:r>
              <a:rPr lang="en-US" sz="2400" u="sng" dirty="0"/>
              <a:t>reward</a:t>
            </a:r>
            <a:r>
              <a:rPr lang="en-US" sz="2400" dirty="0"/>
              <a:t>. Change behavior to maximize</a:t>
            </a:r>
            <a:br>
              <a:rPr lang="en-US" sz="2400" dirty="0"/>
            </a:br>
            <a:r>
              <a:rPr lang="en-US" sz="2400" dirty="0"/>
              <a:t>your expected reward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695C-06B9-644A-A5A3-0890D82CDE46}"/>
              </a:ext>
            </a:extLst>
          </p:cNvPr>
          <p:cNvSpPr txBox="1"/>
          <p:nvPr/>
        </p:nvSpPr>
        <p:spPr>
          <a:xfrm>
            <a:off x="2149663" y="3619500"/>
            <a:ext cx="75025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Supervised Learning: For every data item, you know if your labels are right or wrong and by how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Unsupervised Learning: You have a bunch of unlabeled data, and nobody ever tells you anything about your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Reinforcement Learning: You occasionally get feedback on how you're doing but not about the specific labels</a:t>
            </a:r>
          </a:p>
        </p:txBody>
      </p:sp>
    </p:spTree>
    <p:extLst>
      <p:ext uri="{BB962C8B-B14F-4D97-AF65-F5344CB8AC3E}">
        <p14:creationId xmlns:p14="http://schemas.microsoft.com/office/powerpoint/2010/main" val="39189692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 for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7072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State 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931" y="42671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78196" y="4382136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88288" y="325925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80553" y="3374241"/>
            <a:ext cx="494907" cy="84842"/>
            <a:chOff x="2375398" y="5125821"/>
            <a:chExt cx="494907" cy="84842"/>
          </a:xfrm>
        </p:grpSpPr>
        <p:sp>
          <p:nvSpPr>
            <p:cNvPr id="13" name="Oval 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93794" y="42693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886059" y="4384362"/>
            <a:ext cx="494907" cy="84842"/>
            <a:chOff x="2375398" y="5125821"/>
            <a:chExt cx="494907" cy="84842"/>
          </a:xfrm>
        </p:grpSpPr>
        <p:sp>
          <p:nvSpPr>
            <p:cNvPr id="21" name="Oval 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767145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59410" y="4375676"/>
            <a:ext cx="494907" cy="84842"/>
            <a:chOff x="2375398" y="5125821"/>
            <a:chExt cx="494907" cy="84842"/>
          </a:xfrm>
        </p:grpSpPr>
        <p:sp>
          <p:nvSpPr>
            <p:cNvPr id="27" name="Oval 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786629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78894" y="4375676"/>
            <a:ext cx="494907" cy="84842"/>
            <a:chOff x="2375398" y="5125821"/>
            <a:chExt cx="494907" cy="84842"/>
          </a:xfrm>
        </p:grpSpPr>
        <p:sp>
          <p:nvSpPr>
            <p:cNvPr id="33" name="Oval 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2796675" y="32635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888940" y="3378571"/>
            <a:ext cx="494907" cy="84842"/>
            <a:chOff x="2375398" y="5125821"/>
            <a:chExt cx="494907" cy="84842"/>
          </a:xfrm>
        </p:grpSpPr>
        <p:sp>
          <p:nvSpPr>
            <p:cNvPr id="39" name="Oval 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780358" y="325510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872623" y="3370095"/>
            <a:ext cx="494907" cy="84842"/>
            <a:chOff x="2375398" y="5125821"/>
            <a:chExt cx="494907" cy="84842"/>
          </a:xfrm>
        </p:grpSpPr>
        <p:sp>
          <p:nvSpPr>
            <p:cNvPr id="45" name="Oval 4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787197" y="32520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116467" y="3567803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24330" y="3572133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097681" y="3563657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117165" y="3560558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449359" y="3413527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57746" y="3409381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441429" y="3406282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869710" y="3359653"/>
            <a:ext cx="494907" cy="84842"/>
            <a:chOff x="2375398" y="5125821"/>
            <a:chExt cx="494907" cy="84842"/>
          </a:xfrm>
        </p:grpSpPr>
        <p:sp>
          <p:nvSpPr>
            <p:cNvPr id="58" name="Oval 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1790054" y="4709589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65477" y="4732157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old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853187" y="4732157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788561" y="473273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4652682" y="3052482"/>
            <a:ext cx="968189" cy="72614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211511" y="5412067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1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Action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34860" y="2717073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310496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1472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260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</p:spTree>
    <p:extLst>
      <p:ext uri="{BB962C8B-B14F-4D97-AF65-F5344CB8AC3E}">
        <p14:creationId xmlns:p14="http://schemas.microsoft.com/office/powerpoint/2010/main" val="29704438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</p:spTree>
    <p:extLst>
      <p:ext uri="{BB962C8B-B14F-4D97-AF65-F5344CB8AC3E}">
        <p14:creationId xmlns:p14="http://schemas.microsoft.com/office/powerpoint/2010/main" val="4810263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6656" y="4516406"/>
            <a:ext cx="668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S: ”I don’t know what you are talking about”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05AE-8556-5144-BA39-CAE30E128765}"/>
              </a:ext>
            </a:extLst>
          </p:cNvPr>
          <p:cNvSpPr txBox="1"/>
          <p:nvPr/>
        </p:nvSpPr>
        <p:spPr>
          <a:xfrm>
            <a:off x="4047344" y="5162737"/>
            <a:ext cx="535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other "boring" responses. We want to discourage</a:t>
            </a:r>
            <a:br>
              <a:rPr lang="en-US" dirty="0"/>
            </a:br>
            <a:r>
              <a:rPr lang="en-US" dirty="0"/>
              <a:t>generating a response the model will "bore out" on.</a:t>
            </a:r>
          </a:p>
        </p:txBody>
      </p:sp>
    </p:spTree>
    <p:extLst>
      <p:ext uri="{BB962C8B-B14F-4D97-AF65-F5344CB8AC3E}">
        <p14:creationId xmlns:p14="http://schemas.microsoft.com/office/powerpoint/2010/main" val="2857756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40123963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77" y="1997857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7094783" y="331541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sp>
        <p:nvSpPr>
          <p:cNvPr id="18" name="Bulle rectangulaire 17"/>
          <p:cNvSpPr/>
          <p:nvPr/>
        </p:nvSpPr>
        <p:spPr>
          <a:xfrm flipH="1">
            <a:off x="7094783" y="523642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894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9712" y="3534770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4579" y="5446304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5845" y="36059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28110" y="3720969"/>
            <a:ext cx="494907" cy="84842"/>
            <a:chOff x="2375398" y="5125821"/>
            <a:chExt cx="494907" cy="84842"/>
          </a:xfrm>
        </p:grpSpPr>
        <p:sp>
          <p:nvSpPr>
            <p:cNvPr id="15" name="Oval 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346222" y="550708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438487" y="562207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12" idx="0"/>
          </p:cNvCxnSpPr>
          <p:nvPr/>
        </p:nvCxnSpPr>
        <p:spPr>
          <a:xfrm flipH="1" flipV="1">
            <a:off x="3666380" y="3077379"/>
            <a:ext cx="1" cy="52860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</p:cNvCxnSpPr>
          <p:nvPr/>
        </p:nvCxnSpPr>
        <p:spPr>
          <a:xfrm flipH="1" flipV="1">
            <a:off x="3676757" y="5017636"/>
            <a:ext cx="1" cy="48944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9" y="3760255"/>
            <a:ext cx="4564759" cy="6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86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Meaningfulness</a:t>
            </a:r>
          </a:p>
        </p:txBody>
      </p:sp>
      <p:sp>
        <p:nvSpPr>
          <p:cNvPr id="26" name="Bulle rectangulaire 18"/>
          <p:cNvSpPr/>
          <p:nvPr/>
        </p:nvSpPr>
        <p:spPr>
          <a:xfrm flipH="1">
            <a:off x="2579280" y="2846482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83" y="3531348"/>
            <a:ext cx="1258984" cy="2159044"/>
          </a:xfrm>
          <a:prstGeom prst="rect">
            <a:avLst/>
          </a:prstGeom>
        </p:spPr>
      </p:pic>
      <p:sp>
        <p:nvSpPr>
          <p:cNvPr id="29" name="Bulle rectangulaire 17"/>
          <p:cNvSpPr/>
          <p:nvPr/>
        </p:nvSpPr>
        <p:spPr>
          <a:xfrm flipH="1">
            <a:off x="8022830" y="3769382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99385" y="3594122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78381" y="280813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41014" y="300424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22" y="5198079"/>
            <a:ext cx="5375583" cy="5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4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79"/>
            <a:ext cx="458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4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400" dirty="0"/>
              <a:t>Meaningfulness      R3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9" y="3776037"/>
            <a:ext cx="4588198" cy="7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007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311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85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9731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52640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08" y="3217003"/>
            <a:ext cx="1017448" cy="1744832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34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56" y="3982079"/>
            <a:ext cx="475293" cy="356470"/>
          </a:xfrm>
          <a:prstGeom prst="rect">
            <a:avLst/>
          </a:prstGeom>
        </p:spPr>
      </p:pic>
      <p:sp>
        <p:nvSpPr>
          <p:cNvPr id="36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88114" y="3904225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541021" y="4135272"/>
            <a:ext cx="1432985" cy="2729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41021" y="3664607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866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60" y="2671223"/>
            <a:ext cx="475293" cy="3564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575678" y="27130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943" y="2828052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323" y="2655690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675656" y="2881903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71954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22" idx="3"/>
            <a:endCxn id="18" idx="3"/>
          </p:cNvCxnSpPr>
          <p:nvPr/>
        </p:nvCxnSpPr>
        <p:spPr>
          <a:xfrm flipV="1">
            <a:off x="3236749" y="2851647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34167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6065576" y="27112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57841" y="2826252"/>
            <a:ext cx="494907" cy="84842"/>
            <a:chOff x="2375398" y="5125821"/>
            <a:chExt cx="494907" cy="84842"/>
          </a:xfrm>
        </p:grpSpPr>
        <p:sp>
          <p:nvSpPr>
            <p:cNvPr id="82" name="Oval 8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Bulle rectangulaire 18"/>
          <p:cNvSpPr/>
          <p:nvPr/>
        </p:nvSpPr>
        <p:spPr>
          <a:xfrm flipH="1">
            <a:off x="7733607" y="263195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54792" y="1793891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5194411" y="2880258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266251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108" name="Straight Arrow Connector 107"/>
          <p:cNvCxnSpPr>
            <a:stCxn id="80" idx="3"/>
            <a:endCxn id="93" idx="4"/>
          </p:cNvCxnSpPr>
          <p:nvPr/>
        </p:nvCxnSpPr>
        <p:spPr>
          <a:xfrm>
            <a:off x="6726647" y="2865538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091582" y="17550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79" y="1495411"/>
            <a:ext cx="534548" cy="91670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81" y="1520699"/>
            <a:ext cx="600960" cy="92507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965082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8606078" y="2844355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670055" y="35661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9248730" y="2442918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10684312" y="357776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123" name="Bulle rectangulaire 18"/>
          <p:cNvSpPr/>
          <p:nvPr/>
        </p:nvSpPr>
        <p:spPr>
          <a:xfrm flipH="1">
            <a:off x="10421911" y="267497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254495" y="182469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82" y="1526216"/>
            <a:ext cx="534548" cy="916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0622" y="411930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04284" y="4142194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684312" y="4145575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25399959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2" name="Oval 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60" name="Straight Arrow Connector 59"/>
          <p:cNvCxnSpPr>
            <a:stCxn id="78" idx="3"/>
            <a:endCxn id="7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4" name="Rectangle 63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16554" y="392974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Accumulat</a:t>
            </a:r>
            <a:r>
              <a:rPr lang="en-US" altLang="zh-CN" sz="2000" dirty="0"/>
              <a:t>ed</a:t>
            </a:r>
            <a:r>
              <a:rPr lang="en-US" sz="2000" dirty="0"/>
              <a:t> Reward R(S1,S2,</a:t>
            </a:r>
            <a:r>
              <a:rPr lang="is-IS" sz="2000" dirty="0"/>
              <a:t>…,Sn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65126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31029" y="3444663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86793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1059374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11" y="4374499"/>
            <a:ext cx="2421510" cy="359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72" y="4415157"/>
            <a:ext cx="2571614" cy="35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59" y="4465375"/>
            <a:ext cx="2345774" cy="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51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12567" y="3576918"/>
            <a:ext cx="193861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356157" y="3576918"/>
            <a:ext cx="201425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0A32C6-84F6-574C-9A3E-08862F798B75}"/>
                  </a:ext>
                </a:extLst>
              </p:cNvPr>
              <p:cNvSpPr txBox="1"/>
              <p:nvPr/>
            </p:nvSpPr>
            <p:spPr>
              <a:xfrm>
                <a:off x="5928785" y="4427233"/>
                <a:ext cx="3328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sigmoid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 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0A32C6-84F6-574C-9A3E-08862F7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85" y="4427233"/>
                <a:ext cx="3328027" cy="369332"/>
              </a:xfrm>
              <a:prstGeom prst="rect">
                <a:avLst/>
              </a:prstGeom>
              <a:blipFill>
                <a:blip r:embed="rId6"/>
                <a:stretch>
                  <a:fillRect t="-6667" r="-26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FB1188-D46C-AB49-8AB0-277EDD79C235}"/>
              </a:ext>
            </a:extLst>
          </p:cNvPr>
          <p:cNvSpPr txBox="1"/>
          <p:nvPr/>
        </p:nvSpPr>
        <p:spPr>
          <a:xfrm>
            <a:off x="6743643" y="5181600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Don't repeat yourself!</a:t>
            </a:r>
          </a:p>
        </p:txBody>
      </p:sp>
    </p:spTree>
    <p:extLst>
      <p:ext uri="{BB962C8B-B14F-4D97-AF65-F5344CB8AC3E}">
        <p14:creationId xmlns:p14="http://schemas.microsoft.com/office/powerpoint/2010/main" val="2313966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EF54E5-AFA4-3249-818D-4F8ADC786FE1}"/>
              </a:ext>
            </a:extLst>
          </p:cNvPr>
          <p:cNvSpPr txBox="1"/>
          <p:nvPr/>
        </p:nvSpPr>
        <p:spPr>
          <a:xfrm>
            <a:off x="5384800" y="4991100"/>
            <a:ext cx="195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MMI (from before)</a:t>
            </a:r>
          </a:p>
        </p:txBody>
      </p:sp>
    </p:spTree>
    <p:extLst>
      <p:ext uri="{BB962C8B-B14F-4D97-AF65-F5344CB8AC3E}">
        <p14:creationId xmlns:p14="http://schemas.microsoft.com/office/powerpoint/2010/main" val="33928296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1653138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07400" y="589771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Accumulat</a:t>
            </a:r>
            <a:r>
              <a:rPr lang="en-US" altLang="zh-CN" sz="2000" dirty="0"/>
              <a:t>ed</a:t>
            </a:r>
            <a:r>
              <a:rPr lang="en-US" sz="2000" dirty="0"/>
              <a:t> Reward R(S1,S2,</a:t>
            </a:r>
            <a:r>
              <a:rPr lang="is-IS" sz="2000" dirty="0"/>
              <a:t>…,Sn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8472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53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56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920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792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39248" y="5120567"/>
            <a:ext cx="2166390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955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98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1332" y="5882580"/>
            <a:ext cx="1509947" cy="698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036" y="6047381"/>
            <a:ext cx="26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we want to learn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F0BF-F350-C448-961E-6995A0EEBA6B}"/>
              </a:ext>
            </a:extLst>
          </p:cNvPr>
          <p:cNvSpPr txBox="1"/>
          <p:nvPr/>
        </p:nvSpPr>
        <p:spPr>
          <a:xfrm>
            <a:off x="4622841" y="558123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gradient...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7BB282-9C30-D64D-9117-9008CE164311}"/>
              </a:ext>
            </a:extLst>
          </p:cNvPr>
          <p:cNvSpPr txBox="1"/>
          <p:nvPr/>
        </p:nvSpPr>
        <p:spPr>
          <a:xfrm>
            <a:off x="8606775" y="5665489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extra score!</a:t>
            </a:r>
          </a:p>
        </p:txBody>
      </p:sp>
    </p:spTree>
    <p:extLst>
      <p:ext uri="{BB962C8B-B14F-4D97-AF65-F5344CB8AC3E}">
        <p14:creationId xmlns:p14="http://schemas.microsoft.com/office/powerpoint/2010/main" val="32086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70855"/>
              </p:ext>
            </p:extLst>
          </p:nvPr>
        </p:nvGraphicFramePr>
        <p:xfrm>
          <a:off x="1521012" y="1780490"/>
          <a:ext cx="852468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07597" y="2501153"/>
            <a:ext cx="9896262" cy="1963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91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17247"/>
              </p:ext>
            </p:extLst>
          </p:nvPr>
        </p:nvGraphicFramePr>
        <p:xfrm>
          <a:off x="1521012" y="1780490"/>
          <a:ext cx="8727888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2869452"/>
            <a:ext cx="9896262" cy="1666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74461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727888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3567952"/>
            <a:ext cx="9896262" cy="1666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242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E76B3-88B8-5A45-A634-465C93981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5865"/>
              </p:ext>
            </p:extLst>
          </p:nvPr>
        </p:nvGraphicFramePr>
        <p:xfrm>
          <a:off x="1521012" y="1780490"/>
          <a:ext cx="852468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8957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670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576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478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7107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16.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88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327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32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1553" y="387458"/>
            <a:ext cx="340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Survive 4 turns !!</a:t>
            </a: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1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34164728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C8102-DA58-9E4F-94FC-3EF694234147}"/>
              </a:ext>
            </a:extLst>
          </p:cNvPr>
          <p:cNvSpPr/>
          <p:nvPr/>
        </p:nvSpPr>
        <p:spPr>
          <a:xfrm>
            <a:off x="673110" y="6114534"/>
            <a:ext cx="667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"Adversarial Learning for Neural Dialogue Generation" – Li et al. 2017</a:t>
            </a:r>
          </a:p>
        </p:txBody>
      </p:sp>
    </p:spTree>
    <p:extLst>
      <p:ext uri="{BB962C8B-B14F-4D97-AF65-F5344CB8AC3E}">
        <p14:creationId xmlns:p14="http://schemas.microsoft.com/office/powerpoint/2010/main" val="2707035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evaluate</a:t>
            </a:r>
            <a:r>
              <a:rPr lang="zh-CN" altLang="en-US" b="1" dirty="0"/>
              <a:t> </a:t>
            </a:r>
            <a:r>
              <a:rPr lang="en-US" altLang="zh-CN" b="1" dirty="0"/>
              <a:t>open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/>
              <a:t>dialogue</a:t>
            </a:r>
            <a:r>
              <a:rPr lang="zh-CN" altLang="en-US" b="1" dirty="0"/>
              <a:t> </a:t>
            </a:r>
            <a:r>
              <a:rPr lang="en-US" altLang="zh-CN" b="1" dirty="0"/>
              <a:t>generation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023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evaluate</a:t>
            </a:r>
            <a:r>
              <a:rPr lang="zh-CN" altLang="en-US" b="1" dirty="0"/>
              <a:t> </a:t>
            </a:r>
            <a:r>
              <a:rPr lang="en-US" altLang="zh-CN" b="1" dirty="0"/>
              <a:t>open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r>
              <a:rPr lang="en-US" altLang="zh-CN" b="1" dirty="0"/>
              <a:t>generation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13445" y="4681182"/>
            <a:ext cx="521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Bleu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Ppl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64467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21626" y="1836484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44" y="1699388"/>
            <a:ext cx="2198069" cy="2732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20" y="1736726"/>
            <a:ext cx="2250609" cy="26946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50818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Input</a:t>
            </a:r>
            <a:r>
              <a:rPr lang="zh-CN" altLang="en-US" sz="2200" dirty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20348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Input</a:t>
            </a:r>
            <a:r>
              <a:rPr lang="zh-CN" altLang="en-US" sz="2200" dirty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2441" y="3166281"/>
            <a:ext cx="2361063" cy="154219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58718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2" y="4708477"/>
            <a:ext cx="1875348" cy="17397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evaluator/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4755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evaluator/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850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Too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expensive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?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8006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502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8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P=</a:t>
            </a:r>
            <a:r>
              <a:rPr lang="zh-CN" altLang="en-US" dirty="0"/>
              <a:t> </a:t>
            </a:r>
            <a:r>
              <a:rPr lang="en-US" altLang="zh-CN" dirty="0"/>
              <a:t>90%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P=</a:t>
            </a:r>
            <a:r>
              <a:rPr lang="zh-CN" altLang="en-US" dirty="0"/>
              <a:t> 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07302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0000"/>
                </a:solidFill>
              </a:rPr>
              <a:t>Reward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56597" y="1227296"/>
            <a:ext cx="3425589" cy="56056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56597" y="1227296"/>
            <a:ext cx="3896421" cy="422815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633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Discriminator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98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Discriminator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6" y="3538519"/>
            <a:ext cx="1685086" cy="1780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29" y="1075002"/>
            <a:ext cx="1564840" cy="161767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3524250" y="1883841"/>
            <a:ext cx="3083656" cy="34348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</p:cNvCxnSpPr>
          <p:nvPr/>
        </p:nvCxnSpPr>
        <p:spPr>
          <a:xfrm flipV="1">
            <a:off x="3524250" y="4708477"/>
            <a:ext cx="2913536" cy="6102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7093" y="2710062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2741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6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6144" y="1769442"/>
            <a:ext cx="7848608" cy="424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516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2144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630687F-4FCB-4A4A-83DD-3382B13709DF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13027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12AA4EB2-A265-4B4B-8221-8F2EDA603810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6DB6461-EF9B-9142-AFD8-7049410BCE95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9897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1BD9ACE-1102-9C40-B825-0BA946AE56FB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03734ED-0C55-384E-8E68-39C9EC04290E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70504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5" name="Straight Arrow Connector 234"/>
          <p:cNvCxnSpPr/>
          <p:nvPr/>
        </p:nvCxnSpPr>
        <p:spPr>
          <a:xfrm flipH="1" flipV="1">
            <a:off x="8851061" y="3629934"/>
            <a:ext cx="1287134" cy="53787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7235488" y="4115407"/>
            <a:ext cx="154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Reward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0F58368-62C5-BA4A-9133-10EE682E63C3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B6ECB48-E767-D546-BAAE-F2A51192FCBE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957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Rules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0" y="2782670"/>
            <a:ext cx="7284861" cy="2247900"/>
          </a:xfrm>
        </p:spPr>
      </p:pic>
      <p:sp>
        <p:nvSpPr>
          <p:cNvPr id="5" name="TextBox 4"/>
          <p:cNvSpPr txBox="1"/>
          <p:nvPr/>
        </p:nvSpPr>
        <p:spPr>
          <a:xfrm>
            <a:off x="2609767" y="321412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1651" y="2321005"/>
            <a:ext cx="11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1" y="2304242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Ranked list of transforms</a:t>
            </a:r>
          </a:p>
        </p:txBody>
      </p:sp>
    </p:spTree>
    <p:extLst>
      <p:ext uri="{BB962C8B-B14F-4D97-AF65-F5344CB8AC3E}">
        <p14:creationId xmlns:p14="http://schemas.microsoft.com/office/powerpoint/2010/main" val="26796972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6B9072E-C780-3847-9464-F2D3B3F96030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672449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E31E2104-E301-4645-97FD-CF526A6A8278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40141014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B056DBB4-4DDA-434E-A297-A38CF86609E1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437863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59" y="5622370"/>
            <a:ext cx="4657447" cy="925658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24C095F-2BFB-E145-B011-6973F304B453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9565108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CF440E09-6625-CF40-ACAE-C3C1B55A0FDA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5904809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67064" y="6171619"/>
            <a:ext cx="524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reward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tokens</a:t>
            </a:r>
            <a:endParaRPr lang="en-US" sz="24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6D56054-C3C1-E940-B29E-937154755BC8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114766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521180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know]</a:t>
            </a:r>
          </a:p>
        </p:txBody>
      </p:sp>
    </p:spTree>
    <p:extLst>
      <p:ext uri="{BB962C8B-B14F-4D97-AF65-F5344CB8AC3E}">
        <p14:creationId xmlns:p14="http://schemas.microsoft.com/office/powerpoint/2010/main" val="29046874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</a:t>
            </a:r>
            <a:r>
              <a:rPr lang="en" sz="2400" i="1" dirty="0">
                <a:solidFill>
                  <a:srgbClr val="C00000"/>
                </a:solidFill>
              </a:rPr>
              <a:t>I, don’t, know</a:t>
            </a:r>
            <a:r>
              <a:rPr lang="en" sz="2400" i="1" dirty="0">
                <a:solidFill>
                  <a:srgbClr val="000000"/>
                </a:solidFill>
              </a:rPr>
              <a:t>]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250675" y="3936832"/>
            <a:ext cx="54591" cy="119472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68287" y="5581934"/>
            <a:ext cx="488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Negative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reward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601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know]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0688" y="5224398"/>
            <a:ext cx="6162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800" dirty="0">
                <a:solidFill>
                  <a:srgbClr val="000000"/>
                </a:solidFill>
              </a:rPr>
              <a:t>Reward for Every Generation Step (REGS)</a:t>
            </a:r>
          </a:p>
        </p:txBody>
      </p:sp>
    </p:spTree>
    <p:extLst>
      <p:ext uri="{BB962C8B-B14F-4D97-AF65-F5344CB8AC3E}">
        <p14:creationId xmlns:p14="http://schemas.microsoft.com/office/powerpoint/2010/main" val="369841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Chatbots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r>
              <a:rPr lang="en-US" sz="4000" i="1" dirty="0"/>
              <a:t>- SIRI, interfaces to cars, robots,</a:t>
            </a:r>
          </a:p>
          <a:p>
            <a:pPr marL="319088" lvl="1" indent="0">
              <a:buNone/>
            </a:pPr>
            <a:r>
              <a:rPr lang="en-US" sz="4000" i="1" dirty="0"/>
              <a:t>	- booking flights or restaurants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5DD17-6A9D-FF41-BEFA-6EF9AAC03FA7}"/>
              </a:ext>
            </a:extLst>
          </p:cNvPr>
          <p:cNvSpPr txBox="1"/>
          <p:nvPr/>
        </p:nvSpPr>
        <p:spPr>
          <a:xfrm>
            <a:off x="6760396" y="1678536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13398F-5AF2-D64B-AD1F-3420D4959D44}"/>
              </a:ext>
            </a:extLst>
          </p:cNvPr>
          <p:cNvSpPr/>
          <p:nvPr/>
        </p:nvSpPr>
        <p:spPr>
          <a:xfrm rot="9485886">
            <a:off x="5597703" y="1842952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9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39869646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9893" y="1265551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Monte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Carlo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Search</a:t>
            </a:r>
            <a:endParaRPr lang="en-US" sz="3600" b="1" dirty="0"/>
          </a:p>
        </p:txBody>
      </p:sp>
      <p:pic>
        <p:nvPicPr>
          <p:cNvPr id="8" name="Shape 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65697" y="2502089"/>
            <a:ext cx="8133897" cy="27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13445" y="5691116"/>
            <a:ext cx="439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737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92C7C044-9598-4148-A9DA-4B88B9E72FE6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8502498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35" y="4693624"/>
            <a:ext cx="4420306" cy="91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4316" y="5800299"/>
            <a:ext cx="366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Difference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195531" y="5199797"/>
            <a:ext cx="2655498" cy="60050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37816" y="5295331"/>
            <a:ext cx="2270461" cy="5049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95087E-B4F6-C64A-90D7-37DFBA77A2C4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7471057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5514034"/>
            <a:ext cx="6222645" cy="1089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0156" y="5689309"/>
            <a:ext cx="371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Actor-critic</a:t>
            </a:r>
            <a:r>
              <a:rPr lang="zh-CN" altLang="en-US" sz="2400" dirty="0"/>
              <a:t> </a:t>
            </a:r>
            <a:r>
              <a:rPr lang="en-US" altLang="zh-CN" sz="2400" dirty="0"/>
              <a:t>RL</a:t>
            </a:r>
            <a:endParaRPr lang="en-US" sz="24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C1865-062D-8740-8BFF-6955E6B6D614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14582861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3444502"/>
            <a:ext cx="4596222" cy="31117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7641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Adversarial Evaluation: "Adversarial Success"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3976" y="1088816"/>
            <a:ext cx="9849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often a system can fool a computer into believing that its generated response was from a human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320" y="4164423"/>
            <a:ext cx="275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How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you?</a:t>
            </a:r>
            <a:endParaRPr lang="en-US" sz="28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93" y="3641203"/>
            <a:ext cx="2303660" cy="17547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951598" y="2810206"/>
            <a:ext cx="3684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 think "P=</a:t>
            </a:r>
            <a:r>
              <a:rPr lang="zh-CN" altLang="en-US" sz="3200" dirty="0"/>
              <a:t> </a:t>
            </a:r>
            <a:r>
              <a:rPr lang="en-US" altLang="zh-CN" sz="3200" dirty="0"/>
              <a:t>90%</a:t>
            </a:r>
            <a:r>
              <a:rPr lang="zh-CN" altLang="en-US" sz="3200" dirty="0"/>
              <a:t> </a:t>
            </a:r>
            <a:r>
              <a:rPr lang="en-US" altLang="zh-CN" sz="3200" dirty="0"/>
              <a:t>human</a:t>
            </a:r>
            <a:r>
              <a:rPr lang="zh-CN" altLang="en-US" sz="3200" dirty="0"/>
              <a:t> </a:t>
            </a:r>
            <a:r>
              <a:rPr lang="en-US" altLang="zh-CN" sz="3200" dirty="0"/>
              <a:t>generated"</a:t>
            </a:r>
            <a:endParaRPr lang="en-US" sz="3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895771" y="5580572"/>
            <a:ext cx="364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 machine evaluator is fooled!!!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0682" y="3641203"/>
            <a:ext cx="432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I don't know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57800" y="4687643"/>
            <a:ext cx="737971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8" grpId="0"/>
      <p:bldP spid="21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4500" y="304286"/>
            <a:ext cx="11419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Results: Adversarial Learning Improves Response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18" y="1451711"/>
            <a:ext cx="2398643" cy="1715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796" y="3257703"/>
            <a:ext cx="33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Human Evaluator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1" y="3970732"/>
            <a:ext cx="2303660" cy="17547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796" y="5751215"/>
            <a:ext cx="371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Machine Evaluator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09753" y="3893976"/>
            <a:ext cx="54542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Adversarial Success</a:t>
            </a:r>
          </a:p>
          <a:p>
            <a:r>
              <a:rPr lang="en-US" sz="2800" dirty="0"/>
              <a:t> (How often can you fool a machine)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0136" y="1318870"/>
            <a:ext cx="603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  a vanilla generation model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635315" y="5005973"/>
          <a:ext cx="563453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64"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</a:t>
                      </a:r>
                      <a:r>
                        <a:rPr lang="en-US" sz="2800" baseline="0" dirty="0"/>
                        <a:t> Learning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35">
                <a:tc>
                  <a:txBody>
                    <a:bodyPr/>
                    <a:lstStyle/>
                    <a:p>
                      <a:r>
                        <a:rPr lang="en-US" sz="2800" dirty="0"/>
                        <a:t>Standard Seq2Seq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376711" y="2113263"/>
          <a:ext cx="5893137" cy="150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660"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 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60">
                <a:tc>
                  <a:txBody>
                    <a:bodyPr/>
                    <a:lstStyle/>
                    <a:p>
                      <a:r>
                        <a:rPr lang="en-US" sz="2800" dirty="0"/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7272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4" y="1626359"/>
            <a:ext cx="6375400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3677882"/>
            <a:ext cx="47752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5652259"/>
            <a:ext cx="5334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21" y="5294575"/>
            <a:ext cx="40386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1280899"/>
            <a:ext cx="37592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5982459"/>
            <a:ext cx="533400" cy="33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8881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Adversarial Learning for Neural Dialogue Generation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73914" y="1626358"/>
            <a:ext cx="6530498" cy="179449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306" y="2274515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Update the Discriminator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4464" y="3639308"/>
            <a:ext cx="6569947" cy="234315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71028" y="4363874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</a:rPr>
              <a:t>Update the Generator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44606" y="5232034"/>
            <a:ext cx="4031616" cy="36734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898361" y="5685894"/>
            <a:ext cx="286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discriminator forces the generator to produce correct responses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790765" y="5446975"/>
            <a:ext cx="2107596" cy="7005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843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8" y="2629279"/>
            <a:ext cx="8925379" cy="1970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3" y="1301289"/>
            <a:ext cx="1856476" cy="132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5594" y="5090615"/>
            <a:ext cx="36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multi-turn</a:t>
            </a:r>
            <a:r>
              <a:rPr lang="zh-CN" altLang="en-US" dirty="0"/>
              <a:t> </a:t>
            </a:r>
            <a:r>
              <a:rPr lang="en-US" altLang="zh-CN" dirty="0"/>
              <a:t>conversations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775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012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029205"/>
            <a:ext cx="10434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</a:t>
            </a:r>
            <a:r>
              <a:rPr lang="en-US" sz="3600"/>
              <a:t>ell </a:t>
            </a:r>
            <a:r>
              <a:rPr lang="en-US" sz="3600" dirty="0"/>
              <a:t>me ... how long have you had this falling sickness ?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9026" y="1808924"/>
          <a:ext cx="11973339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r>
                        <a:rPr lang="en-US" sz="4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3600" dirty="0"/>
                        <a:t>Vanilla-MLE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I’m not a doctor.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Vanilla-Sample </a:t>
                      </a:r>
                      <a:endParaRPr lang="en-US" sz="3600" dirty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Well everything you did was totally untrue.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REINFORCE </a:t>
                      </a:r>
                      <a:endParaRPr lang="en-US" sz="3600" dirty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I don’t know how long it’s been.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REGS Monte Carlo</a:t>
                      </a:r>
                      <a:r>
                        <a:rPr lang="en-US" sz="36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(Reward for Every Generation Step)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few months, I guess.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926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959481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4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251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Eliza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0772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Rules can refer to classes of words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Family = mother, father, brother, sister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NOUN = …</a:t>
            </a:r>
          </a:p>
          <a:p>
            <a:pPr marL="319088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Don’t reuse transforms in the same conversation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Whenever we use a transform associated with a pattern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We increment a counter for that rule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So the next time we use the next ranked transform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Some basic transforms happen during input processing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 -&gt; YOU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YOU -&gt; I</a:t>
            </a:r>
          </a:p>
        </p:txBody>
      </p:sp>
    </p:spTree>
    <p:extLst>
      <p:ext uri="{BB962C8B-B14F-4D97-AF65-F5344CB8AC3E}">
        <p14:creationId xmlns:p14="http://schemas.microsoft.com/office/powerpoint/2010/main" val="66607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87453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150509548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810298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109" y="0"/>
            <a:ext cx="14536523" cy="114195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0" y="0"/>
            <a:ext cx="331256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6390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940"/>
            <a:ext cx="12194781" cy="95799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0" y="0"/>
            <a:ext cx="331256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val="68835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165212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257977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9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457201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Each sentence is mapped into a conceptualization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325561"/>
            <a:ext cx="8229600" cy="5257800"/>
          </a:xfrm>
        </p:spPr>
        <p:txBody>
          <a:bodyPr/>
          <a:lstStyle/>
          <a:p>
            <a:r>
              <a:rPr lang="en-US" dirty="0"/>
              <a:t>A predication on a conceptual object</a:t>
            </a:r>
          </a:p>
          <a:p>
            <a:r>
              <a:rPr lang="en-US" dirty="0"/>
              <a:t>A predication on a relation between two objects</a:t>
            </a:r>
          </a:p>
          <a:p>
            <a:r>
              <a:rPr lang="en-US" dirty="0"/>
              <a:t>A predication on an attribute: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work?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sort of work do you do?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Where do you work?                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    (your work?)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do you do for a living?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Do you have a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occupation</a:t>
            </a:r>
          </a:p>
          <a:p>
            <a:r>
              <a:rPr lang="en-US" dirty="0"/>
              <a:t>Complex Pattern/transform rules</a:t>
            </a:r>
          </a:p>
          <a:p>
            <a:pPr lvl="2"/>
            <a:r>
              <a:rPr lang="en-US" dirty="0"/>
              <a:t>Different predicates (fear, afraid of)</a:t>
            </a:r>
          </a:p>
          <a:p>
            <a:pPr lvl="2"/>
            <a:r>
              <a:rPr lang="en-US" dirty="0"/>
              <a:t>Ordering (You are afraid of me = I frighten you)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15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2" y="1653116"/>
            <a:ext cx="8436429" cy="31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43369"/>
            <a:ext cx="9144000" cy="41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2" y="2112169"/>
            <a:ext cx="8436429" cy="3175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1"/>
            <a:ext cx="9144000" cy="20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643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Eliza Meets Parry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idx="1"/>
          </p:nvPr>
        </p:nvSpPr>
        <p:spPr>
          <a:xfrm>
            <a:off x="2078038" y="1153903"/>
            <a:ext cx="8493125" cy="53340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Good Evening.  Tell me your problems.  Please terminate input with a period or a question mark.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*People get on my nerves sometimes.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Suppose 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*You're entitled to your own opinion.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makes you think I am entitled to my own opinion?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 bothers me just to be around people in general.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 went to the track at Bay Meadows a while back.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1" y="463342"/>
            <a:ext cx="214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Vincent Cerf, RFC439</a:t>
            </a:r>
          </a:p>
        </p:txBody>
      </p:sp>
    </p:spTree>
    <p:extLst>
      <p:ext uri="{BB962C8B-B14F-4D97-AF65-F5344CB8AC3E}">
        <p14:creationId xmlns:p14="http://schemas.microsoft.com/office/powerpoint/2010/main" val="38636845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8467"/>
            <a:ext cx="8610600" cy="684953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*Horseracing interests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*There's a lot of crooked gambling going on there.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*It's clear to me if not to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Do you think its likely that not to I?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gamble on horses.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*Gambling has been nothing but trouble to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*I've had experience with crooks gambling at the track.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*I've already told you enough about that.</a:t>
            </a:r>
          </a:p>
        </p:txBody>
      </p:sp>
    </p:spTree>
    <p:extLst>
      <p:ext uri="{BB962C8B-B14F-4D97-AF65-F5344CB8AC3E}">
        <p14:creationId xmlns:p14="http://schemas.microsoft.com/office/powerpoint/2010/main" val="39963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212953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87340"/>
            <a:ext cx="7772400" cy="715961"/>
          </a:xfrm>
        </p:spPr>
        <p:txBody>
          <a:bodyPr/>
          <a:lstStyle/>
          <a:p>
            <a:r>
              <a:rPr lang="en-US" dirty="0" err="1"/>
              <a:t>Woebot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for delivering Cognitive Behavior Therapy via brief daily conversations</a:t>
            </a:r>
          </a:p>
          <a:p>
            <a:pPr lvl="1"/>
            <a:r>
              <a:rPr lang="en-US" dirty="0"/>
              <a:t>Little decision tree of language and menu responses</a:t>
            </a:r>
          </a:p>
          <a:p>
            <a:pPr lvl="1"/>
            <a:endParaRPr lang="en-US" dirty="0"/>
          </a:p>
          <a:p>
            <a:pPr marL="319088" lvl="1" indent="0">
              <a:buNone/>
            </a:pPr>
            <a:r>
              <a:rPr lang="en-US" dirty="0"/>
              <a:t>"What's going on in your world right now?"</a:t>
            </a:r>
          </a:p>
          <a:p>
            <a:pPr marL="319088" lvl="1" indent="0">
              <a:buNone/>
            </a:pPr>
            <a:r>
              <a:rPr lang="en-US" dirty="0"/>
              <a:t>"How are you feeling?"</a:t>
            </a:r>
          </a:p>
          <a:p>
            <a:pPr marL="319088" lvl="1" indent="0">
              <a:buNone/>
            </a:pPr>
            <a:r>
              <a:rPr lang="en-US" dirty="0"/>
              <a:t>In response to endorsed loneliness:</a:t>
            </a:r>
          </a:p>
          <a:p>
            <a:pPr marL="593725" lvl="2" indent="0">
              <a:buNone/>
            </a:pPr>
            <a:r>
              <a:rPr lang="en-US" dirty="0"/>
              <a:t>"I'm so sorry you're feeling lonely. I guess we all feel a little lonely sometimes"</a:t>
            </a:r>
          </a:p>
          <a:p>
            <a:r>
              <a:rPr lang="en-US" dirty="0"/>
              <a:t>In a 2-week experiment seemed to reduce depression, but not anxiety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148332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Fitzpatrick, Darcy, </a:t>
            </a:r>
            <a:r>
              <a:rPr lang="en-US" dirty="0" err="1"/>
              <a:t>Vierhile</a:t>
            </a:r>
            <a:r>
              <a:rPr lang="en-US" dirty="0"/>
              <a:t>, 2017. Delivering Cognitive Behavior Therapy to Young Adults with Symptoms of Depression and Anxiety Using a Fully Automated Conversational Agent (</a:t>
            </a:r>
            <a:r>
              <a:rPr lang="en-US" dirty="0" err="1"/>
              <a:t>Woebot</a:t>
            </a:r>
            <a:r>
              <a:rPr lang="en-US" dirty="0"/>
              <a:t>): A Randomized Controlled Trial.  JMIR </a:t>
            </a:r>
            <a:r>
              <a:rPr lang="en-US" dirty="0" err="1"/>
              <a:t>Ment</a:t>
            </a:r>
            <a:r>
              <a:rPr lang="en-US" dirty="0"/>
              <a:t> Health 4:2.</a:t>
            </a:r>
          </a:p>
        </p:txBody>
      </p:sp>
    </p:spTree>
    <p:extLst>
      <p:ext uri="{BB962C8B-B14F-4D97-AF65-F5344CB8AC3E}">
        <p14:creationId xmlns:p14="http://schemas.microsoft.com/office/powerpoint/2010/main" val="289922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598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6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587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80902"/>
              </p:ext>
            </p:extLst>
          </p:nvPr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160846"/>
              </p:ext>
            </p:extLst>
          </p:nvPr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03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15293"/>
              </p:ext>
            </p:extLst>
          </p:nvPr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46892"/>
              </p:ext>
            </p:extLst>
          </p:nvPr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54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82966"/>
              </p:ext>
            </p:extLst>
          </p:nvPr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71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models of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Also fine to use other features like user features, or prior turns</a:t>
            </a:r>
          </a:p>
          <a:p>
            <a:r>
              <a:rPr lang="en-US" sz="3200" dirty="0"/>
              <a:t>Or non-dialogue text</a:t>
            </a:r>
          </a:p>
          <a:p>
            <a:pPr lvl="1"/>
            <a:r>
              <a:rPr lang="en-US" sz="3200" dirty="0"/>
              <a:t>COBOT </a:t>
            </a:r>
            <a:r>
              <a:rPr lang="en-US" sz="3200" dirty="0" err="1"/>
              <a:t>chatbot</a:t>
            </a:r>
            <a:r>
              <a:rPr lang="en-US" sz="3200" dirty="0"/>
              <a:t> (Isbell et al., 2000) </a:t>
            </a:r>
          </a:p>
          <a:p>
            <a:pPr lvl="2"/>
            <a:r>
              <a:rPr lang="en-US" sz="2800" dirty="0"/>
              <a:t>sentences from the Unabomber Manifesto by Theodore Kaczynski, articles on alien abduction, the scripts of “The Big Lebowski” and “Planet of the Apes”. </a:t>
            </a:r>
          </a:p>
          <a:p>
            <a:pPr lvl="1"/>
            <a:r>
              <a:rPr lang="en-US" sz="3200" dirty="0"/>
              <a:t>Wikipedia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418423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369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00533"/>
              </p:ext>
            </p:extLst>
          </p:nvPr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19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Generic responses</a:t>
            </a:r>
          </a:p>
          <a:p>
            <a:r>
              <a:rPr lang="en-US" dirty="0"/>
              <a:t>Speaker not consistent</a:t>
            </a:r>
          </a:p>
          <a:p>
            <a:r>
              <a:rPr lang="en-US" dirty="0"/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403992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3040489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3709577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108286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/>
              <a:t>ChatBot</a:t>
            </a:r>
            <a:r>
              <a:rPr lang="en-US" altLang="zh-CN" sz="2800" dirty="0"/>
              <a:t>(string):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/>
              <a:t>string[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(string)-1]</a:t>
            </a:r>
            <a:r>
              <a:rPr lang="zh-CN" altLang="en-US" sz="2800" dirty="0"/>
              <a:t> </a:t>
            </a:r>
            <a:r>
              <a:rPr lang="en-US" altLang="zh-CN" sz="2800" dirty="0"/>
              <a:t>==</a:t>
            </a:r>
            <a:r>
              <a:rPr lang="zh-CN" altLang="en-US" sz="2800" dirty="0"/>
              <a:t> </a:t>
            </a:r>
            <a:r>
              <a:rPr lang="en-US" altLang="zh-CN" sz="2800" dirty="0"/>
              <a:t>“?”: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en-US" altLang="zh-CN" sz="2800" dirty="0"/>
              <a:t>”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what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you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are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talking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about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5245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/>
              <a:t>ChatBot</a:t>
            </a:r>
            <a:r>
              <a:rPr lang="en-US" altLang="zh-CN" sz="2800" dirty="0"/>
              <a:t>(string):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/>
              <a:t>string[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(string)-1]</a:t>
            </a:r>
            <a:r>
              <a:rPr lang="zh-CN" altLang="en-US" sz="2800" dirty="0"/>
              <a:t> </a:t>
            </a:r>
            <a:r>
              <a:rPr lang="en-US" altLang="zh-CN" sz="2800" dirty="0"/>
              <a:t>==</a:t>
            </a:r>
            <a:r>
              <a:rPr lang="zh-CN" altLang="en-US" sz="2800" dirty="0"/>
              <a:t> </a:t>
            </a:r>
            <a:r>
              <a:rPr lang="en-US" altLang="zh-CN" sz="2800" dirty="0"/>
              <a:t>“?”: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en-US" altLang="zh-CN" sz="2800" dirty="0"/>
              <a:t>”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what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you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are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talking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about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00298" y="5608066"/>
            <a:ext cx="3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What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Eliza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doing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!!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22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1282204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3718546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2439771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2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405347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1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0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</p:spTree>
    <p:extLst>
      <p:ext uri="{BB962C8B-B14F-4D97-AF65-F5344CB8AC3E}">
        <p14:creationId xmlns:p14="http://schemas.microsoft.com/office/powerpoint/2010/main" val="3067727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6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023606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0500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7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2304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259" y="3590365"/>
            <a:ext cx="334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5214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03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59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593565" cy="276999"/>
              </a:xfrm>
              <a:prstGeom prst="rect">
                <a:avLst/>
              </a:prstGeom>
              <a:blipFill>
                <a:blip r:embed="rId6"/>
                <a:stretch>
                  <a:fillRect l="-27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5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16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1413867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3737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13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responses</a:t>
            </a:r>
          </a:p>
          <a:p>
            <a:r>
              <a:rPr lang="en-US" dirty="0">
                <a:solidFill>
                  <a:srgbClr val="FF0000"/>
                </a:solidFill>
              </a:rPr>
              <a:t>Speaker not consistent</a:t>
            </a:r>
          </a:p>
          <a:p>
            <a:r>
              <a:rPr lang="en-US" dirty="0"/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1223549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F4AA41-1CF0-8D42-90C7-B045F4107710}"/>
              </a:ext>
            </a:extLst>
          </p:cNvPr>
          <p:cNvSpPr/>
          <p:nvPr/>
        </p:nvSpPr>
        <p:spPr>
          <a:xfrm>
            <a:off x="205907" y="6257357"/>
            <a:ext cx="5972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"A Persona-Based Neural Conversation Model"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28911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52" y="4272052"/>
            <a:ext cx="1258984" cy="2159044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4837610" y="5409275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18</a:t>
            </a:r>
          </a:p>
        </p:txBody>
      </p:sp>
      <p:sp>
        <p:nvSpPr>
          <p:cNvPr id="16" name="Bulle rectangulaire 18"/>
          <p:cNvSpPr/>
          <p:nvPr/>
        </p:nvSpPr>
        <p:spPr>
          <a:xfrm flipH="1">
            <a:off x="4837608" y="4552014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What’s your age?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535" y="440755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805235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7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33163" y="5917839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England, you?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Bulle rectangulaire 18"/>
          <p:cNvSpPr/>
          <p:nvPr/>
        </p:nvSpPr>
        <p:spPr>
          <a:xfrm flipH="1">
            <a:off x="633161" y="5060578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country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60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138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many kids do you have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90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31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5415833" y="5119978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1966.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5415831" y="4262717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was your mother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51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represent users</a:t>
            </a:r>
          </a:p>
          <a:p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6" y="1925445"/>
            <a:ext cx="5065681" cy="382459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320158" y="3050477"/>
            <a:ext cx="4580413" cy="2453241"/>
            <a:chOff x="5466602" y="359994"/>
            <a:chExt cx="4629238" cy="2618964"/>
          </a:xfrm>
        </p:grpSpPr>
        <p:sp>
          <p:nvSpPr>
            <p:cNvPr id="23" name="Rectangle 22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00520" y="2179979"/>
            <a:ext cx="4299506" cy="3107644"/>
            <a:chOff x="819835" y="1120582"/>
            <a:chExt cx="4299506" cy="310764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Word embeddings (50k)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london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sydney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great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good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stay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live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okay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5093374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078392" y="38325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5185639" y="3475308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08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050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0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491575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Persona</a:t>
            </a:r>
            <a:r>
              <a:rPr lang="en-US" sz="1600" b="1" dirty="0"/>
              <a:t> </a:t>
            </a:r>
            <a:r>
              <a:rPr lang="en-US" sz="1600" dirty="0"/>
              <a:t>embeddings (70k)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35" y="5722320"/>
            <a:ext cx="844885" cy="7648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92" y="4859285"/>
            <a:ext cx="852169" cy="75833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44" y="4958119"/>
            <a:ext cx="859452" cy="7712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53" y="5768978"/>
            <a:ext cx="859452" cy="77129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28" y="6117765"/>
            <a:ext cx="852169" cy="65463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599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Persona</a:t>
            </a:r>
            <a:r>
              <a:rPr lang="en-US" sz="1600" b="1" dirty="0"/>
              <a:t> </a:t>
            </a:r>
            <a:r>
              <a:rPr lang="en-US" sz="1600" dirty="0"/>
              <a:t>embeddings (70k)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947135" y="4859285"/>
            <a:ext cx="3105370" cy="1913110"/>
            <a:chOff x="7206043" y="1221283"/>
            <a:chExt cx="4061053" cy="281145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043" y="2489574"/>
              <a:ext cx="1104900" cy="112395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98" y="1221283"/>
              <a:ext cx="1114425" cy="111442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540" y="1366527"/>
              <a:ext cx="1123950" cy="113347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146" y="2558141"/>
              <a:ext cx="1123950" cy="1133474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910" y="3070708"/>
              <a:ext cx="1114425" cy="962025"/>
            </a:xfrm>
            <a:prstGeom prst="rect">
              <a:avLst/>
            </a:prstGeom>
          </p:spPr>
        </p:pic>
      </p:grpSp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32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31989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56445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9626199" y="33981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9853530" y="385878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9718464" y="3513096"/>
            <a:ext cx="494907" cy="84842"/>
            <a:chOff x="2375398" y="5125821"/>
            <a:chExt cx="494907" cy="84842"/>
          </a:xfrm>
        </p:grpSpPr>
        <p:sp>
          <p:nvSpPr>
            <p:cNvPr id="157" name="Oval 15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10427212" y="239021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519477" y="2505201"/>
            <a:ext cx="494907" cy="84842"/>
            <a:chOff x="2375398" y="5125821"/>
            <a:chExt cx="494907" cy="84842"/>
          </a:xfrm>
        </p:grpSpPr>
        <p:sp>
          <p:nvSpPr>
            <p:cNvPr id="163" name="Oval 16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0446334" y="3416135"/>
            <a:ext cx="662700" cy="831657"/>
            <a:chOff x="11013979" y="5411937"/>
            <a:chExt cx="662700" cy="831657"/>
          </a:xfrm>
        </p:grpSpPr>
        <p:sp>
          <p:nvSpPr>
            <p:cNvPr id="168" name="Rectangle 167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75" name="Rectangle 174"/>
          <p:cNvSpPr/>
          <p:nvPr/>
        </p:nvSpPr>
        <p:spPr>
          <a:xfrm>
            <a:off x="10409874" y="158823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76" name="Straight Arrow Connector 175"/>
          <p:cNvCxnSpPr/>
          <p:nvPr/>
        </p:nvCxnSpPr>
        <p:spPr>
          <a:xfrm flipH="1" flipV="1">
            <a:off x="10738650" y="195756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9405297" y="2532912"/>
            <a:ext cx="1021915" cy="11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9956735" y="2698763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10757748" y="2698763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>
            <a:off x="6646640" y="4721284"/>
            <a:ext cx="3725428" cy="2002071"/>
            <a:chOff x="819835" y="1120582"/>
            <a:chExt cx="4299506" cy="3107644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Word embeddings (50k)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london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sydney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great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good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stay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live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okay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  <p:cxnSp>
        <p:nvCxnSpPr>
          <p:cNvPr id="5" name="Straight Arrow Connector 4"/>
          <p:cNvCxnSpPr>
            <a:stCxn id="183" idx="0"/>
            <a:endCxn id="129" idx="2"/>
          </p:cNvCxnSpPr>
          <p:nvPr/>
        </p:nvCxnSpPr>
        <p:spPr>
          <a:xfrm flipH="1" flipV="1">
            <a:off x="8239063" y="4217626"/>
            <a:ext cx="35792" cy="798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40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35" y="5347434"/>
            <a:ext cx="859452" cy="771297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0" y="5347435"/>
            <a:ext cx="859452" cy="7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876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109" name="Rectangle 108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5" name="Oval 11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6" name="Oval 11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7" name="Oval 11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8" name="Oval 11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Rectangle 118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Oval 119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Oval 120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Oval 121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Oval 122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8" name="Oval 127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Oval 128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1" name="Oval 130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32" name="Group 131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33" name="Rectangle 13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7923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665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65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7" name="Rectangle 136"/>
          <p:cNvSpPr/>
          <p:nvPr/>
        </p:nvSpPr>
        <p:spPr>
          <a:xfrm>
            <a:off x="9082497" y="273240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162893" y="3204667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9174762" y="2847399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9737463" y="17263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5" name="Group 154"/>
          <p:cNvGrpSpPr/>
          <p:nvPr/>
        </p:nvGrpSpPr>
        <p:grpSpPr>
          <a:xfrm>
            <a:off x="9829728" y="1841376"/>
            <a:ext cx="494907" cy="84842"/>
            <a:chOff x="2375398" y="5125821"/>
            <a:chExt cx="494907" cy="84842"/>
          </a:xfrm>
        </p:grpSpPr>
        <p:sp>
          <p:nvSpPr>
            <p:cNvPr id="156" name="Oval 1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9946476" y="8721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 flipH="1" flipV="1">
            <a:off x="10067663" y="124151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8834384" y="187794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9278563" y="203493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10067999" y="203493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9909257" y="2760826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4" name="Oval 173"/>
          <p:cNvSpPr/>
          <p:nvPr/>
        </p:nvSpPr>
        <p:spPr>
          <a:xfrm>
            <a:off x="9991369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5" name="Oval 174"/>
          <p:cNvSpPr/>
          <p:nvPr/>
        </p:nvSpPr>
        <p:spPr>
          <a:xfrm>
            <a:off x="10128057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6" name="Oval 175"/>
          <p:cNvSpPr/>
          <p:nvPr/>
        </p:nvSpPr>
        <p:spPr>
          <a:xfrm>
            <a:off x="10291049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7" name="Oval 176"/>
          <p:cNvSpPr/>
          <p:nvPr/>
        </p:nvSpPr>
        <p:spPr>
          <a:xfrm>
            <a:off x="10427738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78759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DF17-4D4B-A54C-8B87-7A95D613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Data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B2E-D6BB-0345-93D7-BF0A6880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on persona-labeled data sets</a:t>
            </a:r>
          </a:p>
          <a:p>
            <a:pPr lvl="1"/>
            <a:r>
              <a:rPr lang="en-US" dirty="0"/>
              <a:t>Twitter firehose sample from 2012 (not available to most)</a:t>
            </a:r>
          </a:p>
          <a:p>
            <a:pPr lvl="1"/>
            <a:r>
              <a:rPr lang="en-US" dirty="0"/>
              <a:t>Twitter collection from </a:t>
            </a:r>
            <a:r>
              <a:rPr lang="en-US" dirty="0" err="1"/>
              <a:t>Sordoni</a:t>
            </a:r>
            <a:r>
              <a:rPr lang="en-US" dirty="0"/>
              <a:t> et al. 2015 (you can download tweet IDs)</a:t>
            </a:r>
          </a:p>
          <a:p>
            <a:pPr lvl="1"/>
            <a:r>
              <a:rPr lang="en-US" dirty="0"/>
              <a:t>Transcripts of Friends, Big Bang Theory</a:t>
            </a:r>
          </a:p>
          <a:p>
            <a:r>
              <a:rPr lang="en-US" dirty="0"/>
              <a:t>At test time, just choose a persona and stick with it</a:t>
            </a:r>
          </a:p>
        </p:txBody>
      </p:sp>
    </p:spTree>
    <p:extLst>
      <p:ext uri="{BB962C8B-B14F-4D97-AF65-F5344CB8AC3E}">
        <p14:creationId xmlns:p14="http://schemas.microsoft.com/office/powerpoint/2010/main" val="3409588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7549</Words>
  <Application>Microsoft Macintosh PowerPoint</Application>
  <PresentationFormat>Widescreen</PresentationFormat>
  <Paragraphs>1808</Paragraphs>
  <Slides>209</Slides>
  <Notes>26</Notes>
  <HiddenSlides>8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23" baseType="lpstr">
      <vt:lpstr>等线</vt:lpstr>
      <vt:lpstr>等线 Light</vt:lpstr>
      <vt:lpstr>ＭＳ Ｐゴシック</vt:lpstr>
      <vt:lpstr>Yuanti SC</vt:lpstr>
      <vt:lpstr>Arial</vt:lpstr>
      <vt:lpstr>Calibri</vt:lpstr>
      <vt:lpstr>Calibri Light</vt:lpstr>
      <vt:lpstr>Cambria Math</vt:lpstr>
      <vt:lpstr>Courier</vt:lpstr>
      <vt:lpstr>Mangal</vt:lpstr>
      <vt:lpstr>Palatino Linotype</vt:lpstr>
      <vt:lpstr>Times New Roman</vt:lpstr>
      <vt:lpstr>Wingdings</vt:lpstr>
      <vt:lpstr>Office Theme</vt:lpstr>
      <vt:lpstr>Chit-Chat Dialogue</vt:lpstr>
      <vt:lpstr>Two classes of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Eliza Rules</vt:lpstr>
      <vt:lpstr>PowerPoint Presentation</vt:lpstr>
      <vt:lpstr>Keywords are ranked from specific to general</vt:lpstr>
      <vt:lpstr>NONE</vt:lpstr>
      <vt:lpstr>Memory</vt:lpstr>
      <vt:lpstr>Other Eliza stuff</vt:lpstr>
      <vt:lpstr>Some implications</vt:lpstr>
      <vt:lpstr>Parry</vt:lpstr>
      <vt:lpstr>Parry’s persona</vt:lpstr>
      <vt:lpstr>Parry’s Architecture</vt:lpstr>
      <vt:lpstr>Parry’s Architecture</vt:lpstr>
      <vt:lpstr>Affect variables</vt:lpstr>
      <vt:lpstr>Lots of complex I-O rules</vt:lpstr>
      <vt:lpstr>Flare concepts</vt:lpstr>
      <vt:lpstr>Each sentence is mapped into a conceptualization</vt:lpstr>
      <vt:lpstr>Detecting Other’s Intent</vt:lpstr>
      <vt:lpstr>Detecting Other’s Intent</vt:lpstr>
      <vt:lpstr>A Parry conversation</vt:lpstr>
      <vt:lpstr>When fear is high, the model won’t discuss its beliefs</vt:lpstr>
      <vt:lpstr>Eliza Meets Parry</vt:lpstr>
      <vt:lpstr>PowerPoint Presentation</vt:lpstr>
      <vt:lpstr>Woebot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IR-based models of chatbots</vt:lpstr>
      <vt:lpstr>PowerPoint Presentation</vt:lpstr>
      <vt:lpstr>Sample Results from Google’s baseline paper 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Does The Data Come From?</vt:lpstr>
      <vt:lpstr>PowerPoint Presentation</vt:lpstr>
      <vt:lpstr>PowerPoint Presentation</vt:lpstr>
      <vt:lpstr>PowerPoint Presentation</vt:lpstr>
      <vt:lpstr>PowerPoint Presentation</vt:lpstr>
      <vt:lpstr>Problems</vt:lpstr>
      <vt:lpstr>Issues </vt:lpstr>
      <vt:lpstr>Issues </vt:lpstr>
      <vt:lpstr>Issues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Can reinforcement learning handle this?</vt:lpstr>
      <vt:lpstr>Can reinforcement learning handle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response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Chit-Chat Dialogue</dc:title>
  <dc:creator>Jonathan May</dc:creator>
  <cp:lastModifiedBy>Jonathan May</cp:lastModifiedBy>
  <cp:revision>36</cp:revision>
  <dcterms:created xsi:type="dcterms:W3CDTF">2018-11-14T20:20:17Z</dcterms:created>
  <dcterms:modified xsi:type="dcterms:W3CDTF">2018-11-16T18:15:44Z</dcterms:modified>
</cp:coreProperties>
</file>